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Source Sans 3" panose="020B0303030403090204" pitchFamily="34" charset="0"/>
      <p:regular r:id="rId13"/>
    </p:embeddedFont>
    <p:embeddedFont>
      <p:font typeface="Source Serif 4 Semi Bold" panose="02040603050405020204" pitchFamily="18" charset="0"/>
      <p:regular r:id="rId1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AC92ACF5-3D93-5E49-8CF9-4F8BE3A6721F}" type="datetimeFigureOut">
              <a:rPr lang="vi-VN" smtClean="0"/>
              <a:t>15/8/25</a:t>
            </a:fld>
            <a:endParaRPr lang="vi-VN"/>
          </a:p>
        </p:txBody>
      </p:sp>
      <p:sp>
        <p:nvSpPr>
          <p:cNvPr id="4" name="Chỗ dành sẵn cho Hình ảnh của Bản chiếu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3F1BF631-C4EC-7F41-A324-FA6801B3F4E2}" type="slidenum">
              <a:rPr lang="vi-VN" smtClean="0"/>
              <a:t>‹#›</a:t>
            </a:fld>
            <a:endParaRPr lang="vi-VN"/>
          </a:p>
        </p:txBody>
      </p:sp>
    </p:spTree>
    <p:extLst>
      <p:ext uri="{BB962C8B-B14F-4D97-AF65-F5344CB8AC3E}">
        <p14:creationId xmlns:p14="http://schemas.microsoft.com/office/powerpoint/2010/main" val="101296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75BE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75BE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75BE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75BE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615559" y="3391733"/>
            <a:ext cx="5912763" cy="704017"/>
          </a:xfrm>
          <a:prstGeom prst="rect">
            <a:avLst/>
          </a:prstGeom>
          <a:noFill/>
          <a:ln/>
        </p:spPr>
        <p:txBody>
          <a:bodyPr wrap="none" lIns="0" tIns="0" rIns="0" bIns="0" rtlCol="0" anchor="t"/>
          <a:lstStyle/>
          <a:p>
            <a:pPr marL="0" indent="0" algn="ctr">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Tôi Đã Chọn Sức Khỏe</a:t>
            </a:r>
            <a:endParaRPr lang="en-US" sz="4400" dirty="0"/>
          </a:p>
        </p:txBody>
      </p:sp>
      <p:sp>
        <p:nvSpPr>
          <p:cNvPr id="4" name="Text 1"/>
          <p:cNvSpPr/>
          <p:nvPr/>
        </p:nvSpPr>
        <p:spPr>
          <a:xfrm>
            <a:off x="837724" y="4454723"/>
            <a:ext cx="7468553" cy="1122234"/>
          </a:xfrm>
          <a:prstGeom prst="rect">
            <a:avLst/>
          </a:prstGeom>
          <a:noFill/>
          <a:ln/>
        </p:spPr>
        <p:txBody>
          <a:bodyPr wrap="none" lIns="0" tIns="0" rIns="0" bIns="0" rtlCol="0" anchor="t"/>
          <a:lstStyle/>
          <a:p>
            <a:pPr marL="0" indent="0" algn="ctr">
              <a:lnSpc>
                <a:spcPts val="3000"/>
              </a:lnSpc>
              <a:buNone/>
            </a:pPr>
            <a:r>
              <a:rPr lang="en-US" sz="2800" dirty="0">
                <a:solidFill>
                  <a:srgbClr val="272525"/>
                </a:solidFill>
                <a:latin typeface="Source Sans 3" pitchFamily="34" charset="0"/>
                <a:ea typeface="Source Sans 3" pitchFamily="34" charset="-122"/>
                <a:cs typeface="Source Sans 3" pitchFamily="34" charset="-120"/>
              </a:rPr>
              <a:t>Hành trình từ nguy cơ đến hồi sinh sau cơn ngất</a:t>
            </a:r>
            <a:endParaRPr lang="vi-VN" sz="2800" dirty="0">
              <a:solidFill>
                <a:srgbClr val="272525"/>
              </a:solidFill>
              <a:latin typeface="Source Sans 3" pitchFamily="34" charset="0"/>
              <a:ea typeface="Source Sans 3" pitchFamily="34" charset="-122"/>
              <a:cs typeface="Source Sans 3" pitchFamily="34" charset="-120"/>
            </a:endParaRPr>
          </a:p>
          <a:p>
            <a:pPr marL="0" indent="0" algn="ctr">
              <a:lnSpc>
                <a:spcPts val="3000"/>
              </a:lnSpc>
              <a:buNone/>
            </a:pPr>
            <a:r>
              <a:rPr lang="en-US" sz="2800" dirty="0">
                <a:solidFill>
                  <a:srgbClr val="272525"/>
                </a:solidFill>
                <a:latin typeface="Source Sans 3" pitchFamily="34" charset="0"/>
                <a:ea typeface="Source Sans 3" pitchFamily="34" charset="-122"/>
                <a:cs typeface="Source Sans 3" pitchFamily="34" charset="-120"/>
              </a:rPr>
              <a:t> không rõ nguyên nhân.</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932754" y="1233189"/>
            <a:ext cx="5198632" cy="750035"/>
          </a:xfrm>
          <a:prstGeom prst="rect">
            <a:avLst/>
          </a:prstGeom>
          <a:noFill/>
          <a:ln/>
        </p:spPr>
        <p:txBody>
          <a:bodyPr wrap="none" lIns="0" tIns="0" rIns="0" bIns="0" rtlCol="0" anchor="t"/>
          <a:lstStyle/>
          <a:p>
            <a:pPr marL="0" indent="0" algn="ctr">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Lời Kết &amp; Kêu Gọi</a:t>
            </a:r>
            <a:endParaRPr lang="en-US" sz="4400" dirty="0"/>
          </a:p>
        </p:txBody>
      </p:sp>
      <p:sp>
        <p:nvSpPr>
          <p:cNvPr id="3" name="Text 1"/>
          <p:cNvSpPr/>
          <p:nvPr/>
        </p:nvSpPr>
        <p:spPr>
          <a:xfrm>
            <a:off x="837724" y="2347055"/>
            <a:ext cx="12954952" cy="766048"/>
          </a:xfrm>
          <a:prstGeom prst="rect">
            <a:avLst/>
          </a:prstGeom>
          <a:noFill/>
          <a:ln/>
        </p:spPr>
        <p:txBody>
          <a:bodyPr wrap="square" lIns="0" tIns="0" rIns="0" bIns="0" rtlCol="0" anchor="t"/>
          <a:lstStyle/>
          <a:p>
            <a:pPr marL="0" indent="0" algn="ctr">
              <a:lnSpc>
                <a:spcPts val="3000"/>
              </a:lnSpc>
              <a:buNone/>
            </a:pPr>
            <a:r>
              <a:rPr lang="en-US" sz="2800" dirty="0">
                <a:solidFill>
                  <a:srgbClr val="272525"/>
                </a:solidFill>
                <a:latin typeface="Source Sans 3" pitchFamily="34" charset="0"/>
                <a:ea typeface="Source Sans 3" pitchFamily="34" charset="-122"/>
                <a:cs typeface="Source Sans 3" pitchFamily="34" charset="-120"/>
              </a:rPr>
              <a:t>Câu chuyện của tôi không chỉ là lời cảnh tỉnh mà còn là nguồn cảm hứng cho mỗi người trong cộng đồng chúng ta. Hãy cùng nhau xây dựng một lối sống khỏe mạnh, chủ động phòng ngừa các rủi ro về tim mạch và đột tử.</a:t>
            </a:r>
            <a:endParaRPr lang="en-US" sz="2800" dirty="0"/>
          </a:p>
        </p:txBody>
      </p:sp>
      <p:sp>
        <p:nvSpPr>
          <p:cNvPr id="4" name="Text 2"/>
          <p:cNvSpPr/>
          <p:nvPr/>
        </p:nvSpPr>
        <p:spPr>
          <a:xfrm>
            <a:off x="837724" y="3791712"/>
            <a:ext cx="12954952" cy="766048"/>
          </a:xfrm>
          <a:prstGeom prst="rect">
            <a:avLst/>
          </a:prstGeom>
          <a:noFill/>
          <a:ln/>
        </p:spPr>
        <p:txBody>
          <a:bodyPr wrap="square" lIns="0" tIns="0" rIns="0" bIns="0" rtlCol="0" anchor="t"/>
          <a:lstStyle/>
          <a:p>
            <a:pPr marL="0" indent="0" algn="ctr">
              <a:lnSpc>
                <a:spcPts val="3000"/>
              </a:lnSpc>
              <a:buNone/>
            </a:pPr>
            <a:r>
              <a:rPr lang="en-US" sz="2800" dirty="0">
                <a:solidFill>
                  <a:srgbClr val="272525"/>
                </a:solidFill>
                <a:latin typeface="Source Sans 3" pitchFamily="34" charset="0"/>
                <a:ea typeface="Source Sans 3" pitchFamily="34" charset="-122"/>
                <a:cs typeface="Source Sans 3" pitchFamily="34" charset="-120"/>
              </a:rPr>
              <a:t>Mục đích của bài chia sẻ này là tổng hợp kinh nghiệm và góc nhìn cá nhân, mang đến một cái nhìn logic, tổng thể và toàn diện về ngất, ngưng tim và ngưng thở.</a:t>
            </a:r>
            <a:endParaRPr lang="en-US" sz="2800" dirty="0"/>
          </a:p>
        </p:txBody>
      </p:sp>
      <p:sp>
        <p:nvSpPr>
          <p:cNvPr id="5" name="Shape 3"/>
          <p:cNvSpPr/>
          <p:nvPr/>
        </p:nvSpPr>
        <p:spPr>
          <a:xfrm>
            <a:off x="837724" y="5236369"/>
            <a:ext cx="12954952" cy="1010007"/>
          </a:xfrm>
          <a:prstGeom prst="roundRect">
            <a:avLst>
              <a:gd name="adj" fmla="val 9954"/>
            </a:avLst>
          </a:prstGeom>
          <a:solidFill>
            <a:srgbClr val="B6D6FC"/>
          </a:solidFill>
          <a:ln/>
        </p:spPr>
        <p:txBody>
          <a:bodyPr/>
          <a:lstStyle/>
          <a:p>
            <a:endParaRPr lang="vi-VN"/>
          </a:p>
        </p:txBody>
      </p:sp>
      <p:pic>
        <p:nvPicPr>
          <p:cNvPr id="6" name="Image 0" descr="preencoded.png"/>
          <p:cNvPicPr>
            <a:picLocks noChangeAspect="1"/>
          </p:cNvPicPr>
          <p:nvPr/>
        </p:nvPicPr>
        <p:blipFill>
          <a:blip r:embed="rId3"/>
          <a:stretch>
            <a:fillRect/>
          </a:stretch>
        </p:blipFill>
        <p:spPr>
          <a:xfrm>
            <a:off x="1077039" y="5563314"/>
            <a:ext cx="351949" cy="281583"/>
          </a:xfrm>
          <a:prstGeom prst="rect">
            <a:avLst/>
          </a:prstGeom>
        </p:spPr>
      </p:pic>
      <p:sp>
        <p:nvSpPr>
          <p:cNvPr id="7" name="Text 4"/>
          <p:cNvSpPr/>
          <p:nvPr/>
        </p:nvSpPr>
        <p:spPr>
          <a:xfrm>
            <a:off x="5107543" y="5535454"/>
            <a:ext cx="5006459" cy="351949"/>
          </a:xfrm>
          <a:prstGeom prst="rect">
            <a:avLst/>
          </a:prstGeom>
          <a:noFill/>
          <a:ln/>
        </p:spPr>
        <p:txBody>
          <a:bodyPr wrap="none" lIns="0" tIns="0" rIns="0" bIns="0" rtlCol="0" anchor="t"/>
          <a:lstStyle/>
          <a:p>
            <a:pPr marL="0" indent="0" algn="ctr">
              <a:lnSpc>
                <a:spcPts val="2750"/>
              </a:lnSpc>
              <a:buNone/>
            </a:pPr>
            <a:r>
              <a:rPr lang="en-US" sz="3200" dirty="0">
                <a:solidFill>
                  <a:srgbClr val="000000"/>
                </a:solidFill>
                <a:latin typeface="Source Serif 4 Semi Bold" pitchFamily="34" charset="0"/>
                <a:ea typeface="Source Serif 4 Semi Bold" pitchFamily="34" charset="-122"/>
                <a:cs typeface="Source Serif 4 Semi Bold" pitchFamily="34" charset="-120"/>
              </a:rPr>
              <a:t>Bạn đã sẵn sàng chọn sức khỏe chưa?</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650248" y="1902023"/>
            <a:ext cx="2816185" cy="351949"/>
          </a:xfrm>
          <a:prstGeom prst="rect">
            <a:avLst/>
          </a:prstGeom>
          <a:noFill/>
          <a:ln/>
        </p:spPr>
        <p:txBody>
          <a:bodyPr wrap="none" lIns="0" tIns="0" rIns="0" bIns="0" rtlCol="0" anchor="t"/>
          <a:lstStyle/>
          <a:p>
            <a:pPr marL="0" indent="0" algn="ctr">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Lời Cảnh Tỉnh</a:t>
            </a:r>
            <a:endParaRPr lang="en-US" sz="2800" dirty="0"/>
          </a:p>
        </p:txBody>
      </p:sp>
      <p:sp>
        <p:nvSpPr>
          <p:cNvPr id="4" name="Text 1"/>
          <p:cNvSpPr/>
          <p:nvPr/>
        </p:nvSpPr>
        <p:spPr>
          <a:xfrm>
            <a:off x="6324124" y="2493288"/>
            <a:ext cx="7468553" cy="1943100"/>
          </a:xfrm>
          <a:prstGeom prst="rect">
            <a:avLst/>
          </a:prstGeom>
          <a:noFill/>
          <a:ln/>
        </p:spPr>
        <p:txBody>
          <a:bodyPr wrap="square" lIns="0" tIns="0" rIns="0" bIns="0" rtlCol="0" anchor="t"/>
          <a:lstStyle/>
          <a:p>
            <a:pPr marL="0" indent="0" algn="ctr">
              <a:lnSpc>
                <a:spcPts val="7650"/>
              </a:lnSpc>
              <a:buNone/>
            </a:pPr>
            <a:r>
              <a:rPr lang="en-US" sz="6100" dirty="0">
                <a:solidFill>
                  <a:srgbClr val="000000"/>
                </a:solidFill>
                <a:latin typeface="Source Serif 4 Semi Bold" pitchFamily="34" charset="0"/>
                <a:ea typeface="Source Serif 4 Semi Bold" pitchFamily="34" charset="-122"/>
                <a:cs typeface="Source Serif 4 Semi Bold" pitchFamily="34" charset="-120"/>
              </a:rPr>
              <a:t>Đột Tử &amp; Sức Khỏe Tim Mạch</a:t>
            </a:r>
            <a:endParaRPr lang="en-US" sz="6100" dirty="0"/>
          </a:p>
        </p:txBody>
      </p:sp>
      <p:sp>
        <p:nvSpPr>
          <p:cNvPr id="5" name="Text 2"/>
          <p:cNvSpPr/>
          <p:nvPr/>
        </p:nvSpPr>
        <p:spPr>
          <a:xfrm>
            <a:off x="6324124" y="4795360"/>
            <a:ext cx="7468553" cy="2474929"/>
          </a:xfrm>
          <a:prstGeom prst="rect">
            <a:avLst/>
          </a:prstGeom>
          <a:noFill/>
          <a:ln/>
        </p:spPr>
        <p:txBody>
          <a:bodyPr wrap="square" lIns="0" tIns="0" rIns="0" bIns="0" rtlCol="0" anchor="t"/>
          <a:lstStyle/>
          <a:p>
            <a:pPr marL="0" indent="0" algn="ctr">
              <a:lnSpc>
                <a:spcPts val="3000"/>
              </a:lnSpc>
              <a:buNone/>
            </a:pPr>
            <a:r>
              <a:rPr lang="en-US" sz="2800" dirty="0">
                <a:solidFill>
                  <a:srgbClr val="000000"/>
                </a:solidFill>
                <a:latin typeface="Source Sans 3" pitchFamily="34" charset="0"/>
                <a:ea typeface="Source Sans 3" pitchFamily="34" charset="-122"/>
                <a:cs typeface="Source Sans 3" pitchFamily="34" charset="-120"/>
              </a:rPr>
              <a:t>Những cái chết đột ngột gần đây và trường hợp thanh niên 20 tuổi được cứu kịp thời đã gây chấn động dư luận, đặt ra nhiều câu hỏi về sức khỏe tim mạch. Câu chuyện của tôi – một quản lý doanh nghiệp nhà nước với thói quen tiếp khách và uống rượu bia – là một lời cảnh tỉnh đáng suy ngẫm.</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89836" y="463510"/>
            <a:ext cx="3965972" cy="495657"/>
          </a:xfrm>
          <a:prstGeom prst="rect">
            <a:avLst/>
          </a:prstGeom>
          <a:noFill/>
          <a:ln/>
        </p:spPr>
        <p:txBody>
          <a:bodyPr wrap="none" lIns="0" tIns="0" rIns="0" bIns="0" rtlCol="0" anchor="t"/>
          <a:lstStyle/>
          <a:p>
            <a:pPr marL="0" indent="0" algn="l">
              <a:lnSpc>
                <a:spcPts val="3900"/>
              </a:lnSpc>
              <a:buNone/>
            </a:pPr>
            <a:r>
              <a:rPr lang="en-US" sz="3100" dirty="0">
                <a:solidFill>
                  <a:srgbClr val="D73AD7"/>
                </a:solidFill>
                <a:latin typeface="Source Serif 4 Semi Bold" pitchFamily="34" charset="0"/>
                <a:ea typeface="Source Serif 4 Semi Bold" pitchFamily="34" charset="-122"/>
                <a:cs typeface="Source Serif 4 Semi Bold" pitchFamily="34" charset="-120"/>
              </a:rPr>
              <a:t>Cơn Ngất Bất Ngờ</a:t>
            </a:r>
            <a:endParaRPr lang="en-US" sz="3100" dirty="0"/>
          </a:p>
        </p:txBody>
      </p:sp>
      <p:sp>
        <p:nvSpPr>
          <p:cNvPr id="3" name="Text 1"/>
          <p:cNvSpPr/>
          <p:nvPr/>
        </p:nvSpPr>
        <p:spPr>
          <a:xfrm>
            <a:off x="795456" y="1257927"/>
            <a:ext cx="6519743" cy="1055917"/>
          </a:xfrm>
          <a:prstGeom prst="rect">
            <a:avLst/>
          </a:prstGeom>
          <a:noFill/>
          <a:ln/>
        </p:spPr>
        <p:txBody>
          <a:bodyPr wrap="square" lIns="0" tIns="0" rIns="0" bIns="0" rtlCol="0" anchor="t"/>
          <a:lstStyle/>
          <a:p>
            <a:pPr marL="0" indent="0" algn="l">
              <a:buNone/>
            </a:pPr>
            <a:r>
              <a:rPr lang="en-US" sz="2400" dirty="0">
                <a:solidFill>
                  <a:srgbClr val="272525"/>
                </a:solidFill>
                <a:latin typeface="Source Sans Pro" panose="020B0503030403020204" pitchFamily="34" charset="0"/>
                <a:ea typeface="Source Sans Pro" panose="020B0503030403020204" pitchFamily="34" charset="0"/>
                <a:cs typeface="Times New Roman" panose="02020603050405020304" pitchFamily="18" charset="0"/>
              </a:rPr>
              <a:t>Vào một chiều tháng 7/2021, khi đang tưới cây, tôi bất ngờ cảm thấy hồi hộp, tim đập nhanh, mệt mỏi và mất thăng bằng. Sau đó, tôi té ngã và bất tỉnh mà không hay biết.</a:t>
            </a:r>
            <a:endParaRPr lang="en-US" sz="2400"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 name="Text 2"/>
          <p:cNvSpPr/>
          <p:nvPr/>
        </p:nvSpPr>
        <p:spPr>
          <a:xfrm>
            <a:off x="582216" y="2923485"/>
            <a:ext cx="6519743" cy="1055917"/>
          </a:xfrm>
          <a:prstGeom prst="rect">
            <a:avLst/>
          </a:prstGeom>
          <a:noFill/>
          <a:ln/>
        </p:spPr>
        <p:txBody>
          <a:bodyPr wrap="square" lIns="0" tIns="0" rIns="0" bIns="0" rtlCol="0" anchor="t"/>
          <a:lstStyle/>
          <a:p>
            <a:pPr marL="0" indent="0" algn="l">
              <a:buNone/>
            </a:pPr>
            <a:r>
              <a:rPr lang="en-US" sz="2400" dirty="0">
                <a:solidFill>
                  <a:srgbClr val="272525"/>
                </a:solidFill>
                <a:latin typeface="Source Sans Pro" panose="020F0502020204030204" pitchFamily="34" charset="0"/>
                <a:ea typeface="Source Sans Pro" panose="020F0502020204030204" pitchFamily="34" charset="0"/>
                <a:cs typeface="Times New Roman" panose="02020603050405020304" pitchFamily="18" charset="0"/>
              </a:rPr>
              <a:t>Camera an ninh ghi lại khoảnh khắc đó đã trở thành bằng chứng duy nhất. Trong bối cảnh dịch COVID-19 hoành hành, nỗi lo bị cách ly khiến tôi ngần ngại đến bệnh viện lớn.</a:t>
            </a:r>
            <a:endParaRPr lang="en-US" sz="2400" dirty="0">
              <a:latin typeface="Source Sans Pro" panose="020F0502020204030204" pitchFamily="34" charset="0"/>
              <a:ea typeface="Source Sans Pro" panose="020F0502020204030204" pitchFamily="34"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7730905" y="1136583"/>
            <a:ext cx="6519743" cy="6519743"/>
          </a:xfrm>
          <a:prstGeom prst="rect">
            <a:avLst/>
          </a:prstGeom>
        </p:spPr>
      </p:pic>
      <p:sp>
        <p:nvSpPr>
          <p:cNvPr id="6" name="Text 3"/>
          <p:cNvSpPr/>
          <p:nvPr/>
        </p:nvSpPr>
        <p:spPr>
          <a:xfrm>
            <a:off x="582215" y="4806121"/>
            <a:ext cx="6519743" cy="1372054"/>
          </a:xfrm>
          <a:prstGeom prst="rect">
            <a:avLst/>
          </a:prstGeom>
          <a:noFill/>
          <a:ln/>
        </p:spPr>
        <p:txBody>
          <a:bodyPr wrap="square" lIns="0" tIns="0" rIns="0" bIns="0" rtlCol="0" anchor="t"/>
          <a:lstStyle/>
          <a:p>
            <a:pPr marL="0" indent="0" algn="l">
              <a:buNone/>
            </a:pPr>
            <a:r>
              <a:rPr lang="en-US" sz="2400" dirty="0">
                <a:solidFill>
                  <a:srgbClr val="272525"/>
                </a:solidFill>
                <a:latin typeface="Source Sans Pro" panose="020B0503030403020204" pitchFamily="34" charset="0"/>
                <a:ea typeface="Source Sans Pro" panose="020B0503030403020204" pitchFamily="34" charset="0"/>
                <a:cs typeface="Times New Roman" panose="02020603050405020304" pitchFamily="18" charset="0"/>
              </a:rPr>
              <a:t>Sáng hôm sau, tại một phòng khám nhỏ, tôi được chẩn đoán "thiếu máu não cục bộ" và được kê thuốc. Tuy nhiên, nguyên nhân thực sự vẫn còn là một ẩn số.</a:t>
            </a:r>
            <a:endParaRPr lang="en-US" sz="2400"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830014" y="1702713"/>
            <a:ext cx="2970371" cy="351949"/>
          </a:xfrm>
          <a:prstGeom prst="rect">
            <a:avLst/>
          </a:prstGeom>
          <a:noFill/>
          <a:ln/>
        </p:spPr>
        <p:txBody>
          <a:bodyPr wrap="none" lIns="0" tIns="0" rIns="0" bIns="0" rtlCol="0" anchor="t"/>
          <a:lstStyle/>
          <a:p>
            <a:pPr marL="0" indent="0" algn="ctr">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Hành Trình Tìm Kiếm</a:t>
            </a:r>
            <a:endParaRPr lang="en-US" sz="2800" dirty="0"/>
          </a:p>
        </p:txBody>
      </p:sp>
      <p:sp>
        <p:nvSpPr>
          <p:cNvPr id="3" name="Text 1"/>
          <p:cNvSpPr/>
          <p:nvPr/>
        </p:nvSpPr>
        <p:spPr>
          <a:xfrm>
            <a:off x="3428762" y="2293977"/>
            <a:ext cx="7772757" cy="971550"/>
          </a:xfrm>
          <a:prstGeom prst="rect">
            <a:avLst/>
          </a:prstGeom>
          <a:noFill/>
          <a:ln/>
        </p:spPr>
        <p:txBody>
          <a:bodyPr wrap="none" lIns="0" tIns="0" rIns="0" bIns="0" rtlCol="0" anchor="t"/>
          <a:lstStyle/>
          <a:p>
            <a:pPr marL="0" indent="0" algn="ctr">
              <a:lnSpc>
                <a:spcPts val="7650"/>
              </a:lnSpc>
              <a:buNone/>
            </a:pPr>
            <a:r>
              <a:rPr lang="en-US" sz="6100" dirty="0">
                <a:solidFill>
                  <a:srgbClr val="000000"/>
                </a:solidFill>
                <a:latin typeface="Source Serif 4 Semi Bold" pitchFamily="34" charset="0"/>
                <a:ea typeface="Source Serif 4 Semi Bold" pitchFamily="34" charset="-122"/>
                <a:cs typeface="Source Serif 4 Semi Bold" pitchFamily="34" charset="-120"/>
              </a:rPr>
              <a:t>Chẩn Đoán Phức Tạp</a:t>
            </a:r>
            <a:endParaRPr lang="en-US" sz="6100" dirty="0"/>
          </a:p>
        </p:txBody>
      </p:sp>
      <p:sp>
        <p:nvSpPr>
          <p:cNvPr id="4" name="Shape 2"/>
          <p:cNvSpPr/>
          <p:nvPr/>
        </p:nvSpPr>
        <p:spPr>
          <a:xfrm>
            <a:off x="837724" y="3624501"/>
            <a:ext cx="4158734" cy="3701006"/>
          </a:xfrm>
          <a:prstGeom prst="roundRect">
            <a:avLst>
              <a:gd name="adj" fmla="val 3464"/>
            </a:avLst>
          </a:prstGeom>
          <a:solidFill>
            <a:srgbClr val="D75BE2">
              <a:alpha val="95000"/>
            </a:srgbClr>
          </a:solidFill>
          <a:ln w="30480">
            <a:solidFill>
              <a:srgbClr val="DABADD"/>
            </a:solidFill>
            <a:prstDash val="solid"/>
          </a:ln>
        </p:spPr>
        <p:txBody>
          <a:bodyPr/>
          <a:lstStyle/>
          <a:p>
            <a:endParaRPr lang="vi-VN"/>
          </a:p>
        </p:txBody>
      </p:sp>
      <p:sp>
        <p:nvSpPr>
          <p:cNvPr id="5" name="Shape 3"/>
          <p:cNvSpPr/>
          <p:nvPr/>
        </p:nvSpPr>
        <p:spPr>
          <a:xfrm>
            <a:off x="868204" y="3654981"/>
            <a:ext cx="4097774" cy="718066"/>
          </a:xfrm>
          <a:prstGeom prst="roundRect">
            <a:avLst>
              <a:gd name="adj" fmla="val 8908"/>
            </a:avLst>
          </a:prstGeom>
          <a:solidFill>
            <a:srgbClr val="F4D4F7"/>
          </a:solidFill>
          <a:ln/>
        </p:spPr>
        <p:txBody>
          <a:bodyPr/>
          <a:lstStyle/>
          <a:p>
            <a:endParaRPr lang="vi-VN"/>
          </a:p>
        </p:txBody>
      </p:sp>
      <p:sp>
        <p:nvSpPr>
          <p:cNvPr id="6" name="Text 4"/>
          <p:cNvSpPr/>
          <p:nvPr/>
        </p:nvSpPr>
        <p:spPr>
          <a:xfrm>
            <a:off x="2737604" y="3785830"/>
            <a:ext cx="358973" cy="448747"/>
          </a:xfrm>
          <a:prstGeom prst="rect">
            <a:avLst/>
          </a:prstGeom>
          <a:noFill/>
          <a:ln/>
        </p:spPr>
        <p:txBody>
          <a:bodyPr wrap="none" lIns="0" tIns="0" rIns="0" bIns="0" rtlCol="0" anchor="t"/>
          <a:lstStyle/>
          <a:p>
            <a:pPr marL="0" indent="0" algn="l">
              <a:lnSpc>
                <a:spcPts val="280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1</a:t>
            </a:r>
            <a:endParaRPr lang="en-US" sz="2800" dirty="0"/>
          </a:p>
        </p:txBody>
      </p:sp>
      <p:sp>
        <p:nvSpPr>
          <p:cNvPr id="7" name="Text 5"/>
          <p:cNvSpPr/>
          <p:nvPr/>
        </p:nvSpPr>
        <p:spPr>
          <a:xfrm>
            <a:off x="1107519" y="4612362"/>
            <a:ext cx="2816185" cy="351949"/>
          </a:xfrm>
          <a:prstGeom prst="rect">
            <a:avLst/>
          </a:prstGeom>
          <a:noFill/>
          <a:ln/>
        </p:spPr>
        <p:txBody>
          <a:bodyPr wrap="none" lIns="0" tIns="0" rIns="0" bIns="0" rtlCol="0" anchor="t"/>
          <a:lstStyle/>
          <a:p>
            <a:pPr marL="0" indent="0" algn="l">
              <a:lnSpc>
                <a:spcPts val="2750"/>
              </a:lnSpc>
              <a:buNone/>
            </a:pPr>
            <a:r>
              <a:rPr lang="en-US" sz="2600" dirty="0">
                <a:solidFill>
                  <a:srgbClr val="000000"/>
                </a:solidFill>
                <a:latin typeface="Source Serif 4 Semi Bold" pitchFamily="34" charset="0"/>
                <a:ea typeface="Source Serif 4 Semi Bold" pitchFamily="34" charset="-122"/>
                <a:cs typeface="Source Serif 4 Semi Bold" pitchFamily="34" charset="-120"/>
              </a:rPr>
              <a:t>Đa Bệnh Viện</a:t>
            </a:r>
            <a:endParaRPr lang="en-US" sz="2600" dirty="0"/>
          </a:p>
        </p:txBody>
      </p:sp>
      <p:sp>
        <p:nvSpPr>
          <p:cNvPr id="8" name="Text 6"/>
          <p:cNvSpPr/>
          <p:nvPr/>
        </p:nvSpPr>
        <p:spPr>
          <a:xfrm>
            <a:off x="1107519" y="5107899"/>
            <a:ext cx="3619143" cy="1867897"/>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Đầu 2022, tôi đến Bệnh viện Đại học Y Dược, Tim Tâm Đức, Chợ Rẫy và tìm tư vấn từ Thái Lan, Singapore.</a:t>
            </a:r>
            <a:endParaRPr lang="en-US" sz="2400" dirty="0"/>
          </a:p>
        </p:txBody>
      </p:sp>
      <p:sp>
        <p:nvSpPr>
          <p:cNvPr id="9" name="Shape 7"/>
          <p:cNvSpPr/>
          <p:nvPr/>
        </p:nvSpPr>
        <p:spPr>
          <a:xfrm>
            <a:off x="5235773" y="3624501"/>
            <a:ext cx="4158734" cy="3701006"/>
          </a:xfrm>
          <a:prstGeom prst="roundRect">
            <a:avLst>
              <a:gd name="adj" fmla="val 3464"/>
            </a:avLst>
          </a:prstGeom>
          <a:solidFill>
            <a:srgbClr val="D75BE2">
              <a:alpha val="95000"/>
            </a:srgbClr>
          </a:solidFill>
          <a:ln w="30480">
            <a:solidFill>
              <a:srgbClr val="DABADD"/>
            </a:solidFill>
            <a:prstDash val="solid"/>
          </a:ln>
        </p:spPr>
        <p:txBody>
          <a:bodyPr/>
          <a:lstStyle/>
          <a:p>
            <a:endParaRPr lang="vi-VN"/>
          </a:p>
        </p:txBody>
      </p:sp>
      <p:sp>
        <p:nvSpPr>
          <p:cNvPr id="10" name="Shape 8"/>
          <p:cNvSpPr/>
          <p:nvPr/>
        </p:nvSpPr>
        <p:spPr>
          <a:xfrm>
            <a:off x="5266253" y="3654981"/>
            <a:ext cx="4097774" cy="718066"/>
          </a:xfrm>
          <a:prstGeom prst="roundRect">
            <a:avLst>
              <a:gd name="adj" fmla="val 8908"/>
            </a:avLst>
          </a:prstGeom>
          <a:solidFill>
            <a:srgbClr val="F4D4F7"/>
          </a:solidFill>
          <a:ln/>
        </p:spPr>
        <p:txBody>
          <a:bodyPr/>
          <a:lstStyle/>
          <a:p>
            <a:endParaRPr lang="vi-VN"/>
          </a:p>
        </p:txBody>
      </p:sp>
      <p:sp>
        <p:nvSpPr>
          <p:cNvPr id="11" name="Text 9"/>
          <p:cNvSpPr/>
          <p:nvPr/>
        </p:nvSpPr>
        <p:spPr>
          <a:xfrm>
            <a:off x="7135654" y="3785830"/>
            <a:ext cx="358973" cy="448747"/>
          </a:xfrm>
          <a:prstGeom prst="rect">
            <a:avLst/>
          </a:prstGeom>
          <a:noFill/>
          <a:ln/>
        </p:spPr>
        <p:txBody>
          <a:bodyPr wrap="none" lIns="0" tIns="0" rIns="0" bIns="0" rtlCol="0" anchor="t"/>
          <a:lstStyle/>
          <a:p>
            <a:pPr marL="0" indent="0" algn="l">
              <a:lnSpc>
                <a:spcPts val="280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2</a:t>
            </a:r>
            <a:endParaRPr lang="en-US" sz="2800" dirty="0"/>
          </a:p>
        </p:txBody>
      </p:sp>
      <p:sp>
        <p:nvSpPr>
          <p:cNvPr id="12" name="Text 10"/>
          <p:cNvSpPr/>
          <p:nvPr/>
        </p:nvSpPr>
        <p:spPr>
          <a:xfrm>
            <a:off x="5505569" y="4612362"/>
            <a:ext cx="3228142" cy="351949"/>
          </a:xfrm>
          <a:prstGeom prst="rect">
            <a:avLst/>
          </a:prstGeom>
          <a:noFill/>
          <a:ln/>
        </p:spPr>
        <p:txBody>
          <a:bodyPr wrap="none" lIns="0" tIns="0" rIns="0" bIns="0" rtlCol="0" anchor="t"/>
          <a:lstStyle/>
          <a:p>
            <a:pPr marL="0" indent="0" algn="l">
              <a:lnSpc>
                <a:spcPts val="2750"/>
              </a:lnSpc>
              <a:buNone/>
            </a:pPr>
            <a:r>
              <a:rPr lang="en-US" sz="2600" dirty="0">
                <a:solidFill>
                  <a:srgbClr val="000000"/>
                </a:solidFill>
                <a:latin typeface="Source Serif 4 Semi Bold" pitchFamily="34" charset="0"/>
                <a:ea typeface="Source Serif 4 Semi Bold" pitchFamily="34" charset="-122"/>
                <a:cs typeface="Source Serif 4 Semi Bold" pitchFamily="34" charset="-120"/>
              </a:rPr>
              <a:t>Xét Nghiệm Chuyên Sâu</a:t>
            </a:r>
            <a:endParaRPr lang="en-US" sz="2600" dirty="0"/>
          </a:p>
        </p:txBody>
      </p:sp>
      <p:sp>
        <p:nvSpPr>
          <p:cNvPr id="13" name="Text 11"/>
          <p:cNvSpPr/>
          <p:nvPr/>
        </p:nvSpPr>
        <p:spPr>
          <a:xfrm>
            <a:off x="5505569" y="5107899"/>
            <a:ext cx="3619143" cy="1665433"/>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Thực hiện "tất cả các xét nghiệm liên quan đến tim mạch, thần kinh, và xạ hình tưới máu cơ tim".</a:t>
            </a:r>
            <a:endParaRPr lang="en-US" sz="2400" dirty="0"/>
          </a:p>
        </p:txBody>
      </p:sp>
      <p:sp>
        <p:nvSpPr>
          <p:cNvPr id="14" name="Shape 12"/>
          <p:cNvSpPr/>
          <p:nvPr/>
        </p:nvSpPr>
        <p:spPr>
          <a:xfrm>
            <a:off x="9633823" y="3624501"/>
            <a:ext cx="4158853" cy="3701006"/>
          </a:xfrm>
          <a:prstGeom prst="roundRect">
            <a:avLst>
              <a:gd name="adj" fmla="val 3464"/>
            </a:avLst>
          </a:prstGeom>
          <a:solidFill>
            <a:srgbClr val="D75BE2">
              <a:alpha val="95000"/>
            </a:srgbClr>
          </a:solidFill>
          <a:ln w="30480">
            <a:solidFill>
              <a:srgbClr val="DABADD"/>
            </a:solidFill>
            <a:prstDash val="solid"/>
          </a:ln>
        </p:spPr>
        <p:txBody>
          <a:bodyPr/>
          <a:lstStyle/>
          <a:p>
            <a:endParaRPr lang="vi-VN"/>
          </a:p>
        </p:txBody>
      </p:sp>
      <p:sp>
        <p:nvSpPr>
          <p:cNvPr id="15" name="Shape 13"/>
          <p:cNvSpPr/>
          <p:nvPr/>
        </p:nvSpPr>
        <p:spPr>
          <a:xfrm>
            <a:off x="9664303" y="3654981"/>
            <a:ext cx="4097893" cy="718066"/>
          </a:xfrm>
          <a:prstGeom prst="roundRect">
            <a:avLst>
              <a:gd name="adj" fmla="val 8908"/>
            </a:avLst>
          </a:prstGeom>
          <a:solidFill>
            <a:srgbClr val="F4D4F7"/>
          </a:solidFill>
          <a:ln/>
        </p:spPr>
        <p:txBody>
          <a:bodyPr/>
          <a:lstStyle/>
          <a:p>
            <a:endParaRPr lang="vi-VN"/>
          </a:p>
        </p:txBody>
      </p:sp>
      <p:sp>
        <p:nvSpPr>
          <p:cNvPr id="16" name="Text 14"/>
          <p:cNvSpPr/>
          <p:nvPr/>
        </p:nvSpPr>
        <p:spPr>
          <a:xfrm>
            <a:off x="11533703" y="3785830"/>
            <a:ext cx="358973" cy="448747"/>
          </a:xfrm>
          <a:prstGeom prst="rect">
            <a:avLst/>
          </a:prstGeom>
          <a:noFill/>
          <a:ln/>
        </p:spPr>
        <p:txBody>
          <a:bodyPr wrap="none" lIns="0" tIns="0" rIns="0" bIns="0" rtlCol="0" anchor="t"/>
          <a:lstStyle/>
          <a:p>
            <a:pPr marL="0" indent="0" algn="l">
              <a:lnSpc>
                <a:spcPts val="280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3</a:t>
            </a:r>
            <a:endParaRPr lang="en-US" sz="2800" dirty="0"/>
          </a:p>
        </p:txBody>
      </p:sp>
      <p:sp>
        <p:nvSpPr>
          <p:cNvPr id="17" name="Text 15"/>
          <p:cNvSpPr/>
          <p:nvPr/>
        </p:nvSpPr>
        <p:spPr>
          <a:xfrm>
            <a:off x="9903619" y="4612362"/>
            <a:ext cx="2970847" cy="351949"/>
          </a:xfrm>
          <a:prstGeom prst="rect">
            <a:avLst/>
          </a:prstGeom>
          <a:noFill/>
          <a:ln/>
        </p:spPr>
        <p:txBody>
          <a:bodyPr wrap="none" lIns="0" tIns="0" rIns="0" bIns="0" rtlCol="0" anchor="t"/>
          <a:lstStyle/>
          <a:p>
            <a:pPr marL="0" indent="0" algn="l">
              <a:lnSpc>
                <a:spcPts val="2750"/>
              </a:lnSpc>
              <a:buNone/>
            </a:pPr>
            <a:r>
              <a:rPr lang="en-US" sz="2600" dirty="0">
                <a:solidFill>
                  <a:srgbClr val="000000"/>
                </a:solidFill>
                <a:latin typeface="Source Serif 4 Semi Bold" pitchFamily="34" charset="0"/>
                <a:ea typeface="Source Serif 4 Semi Bold" pitchFamily="34" charset="-122"/>
                <a:cs typeface="Source Serif 4 Semi Bold" pitchFamily="34" charset="-120"/>
              </a:rPr>
              <a:t>Nguyên Nhân Vô Định</a:t>
            </a:r>
            <a:endParaRPr lang="en-US" sz="2600" dirty="0"/>
          </a:p>
        </p:txBody>
      </p:sp>
      <p:sp>
        <p:nvSpPr>
          <p:cNvPr id="18" name="Text 16"/>
          <p:cNvSpPr/>
          <p:nvPr/>
        </p:nvSpPr>
        <p:spPr>
          <a:xfrm>
            <a:off x="9903619" y="5107900"/>
            <a:ext cx="3619262" cy="1867896"/>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Dù vậy, kết quả vẫn là "Ngất không rõ nguyên nhân" do tính chất thoáng qua của triệu chứng.</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924901" y="425053"/>
            <a:ext cx="4780478" cy="454581"/>
          </a:xfrm>
          <a:prstGeom prst="rect">
            <a:avLst/>
          </a:prstGeom>
          <a:noFill/>
          <a:ln/>
        </p:spPr>
        <p:txBody>
          <a:bodyPr wrap="none" lIns="0" tIns="0" rIns="0" bIns="0" rtlCol="0" anchor="t"/>
          <a:lstStyle/>
          <a:p>
            <a:pPr marL="0" indent="0" algn="ctr">
              <a:lnSpc>
                <a:spcPts val="3550"/>
              </a:lnSpc>
              <a:buNone/>
            </a:pPr>
            <a:r>
              <a:rPr lang="en-US" sz="2850" dirty="0">
                <a:solidFill>
                  <a:srgbClr val="D73AD7"/>
                </a:solidFill>
                <a:latin typeface="Source Serif 4 Semi Bold" pitchFamily="34" charset="0"/>
                <a:ea typeface="Source Serif 4 Semi Bold" pitchFamily="34" charset="-122"/>
                <a:cs typeface="Source Serif 4 Semi Bold" pitchFamily="34" charset="-120"/>
              </a:rPr>
              <a:t>Thách Thức Trong Đại Dịch</a:t>
            </a:r>
            <a:endParaRPr lang="en-US" sz="2850" dirty="0"/>
          </a:p>
        </p:txBody>
      </p:sp>
      <p:pic>
        <p:nvPicPr>
          <p:cNvPr id="3" name="Image 0" descr="preencoded.png"/>
          <p:cNvPicPr>
            <a:picLocks noChangeAspect="1"/>
          </p:cNvPicPr>
          <p:nvPr/>
        </p:nvPicPr>
        <p:blipFill>
          <a:blip r:embed="rId3"/>
          <a:stretch>
            <a:fillRect/>
          </a:stretch>
        </p:blipFill>
        <p:spPr>
          <a:xfrm>
            <a:off x="541020" y="1285280"/>
            <a:ext cx="6585585" cy="6585585"/>
          </a:xfrm>
          <a:prstGeom prst="rect">
            <a:avLst/>
          </a:prstGeom>
        </p:spPr>
      </p:pic>
      <p:sp>
        <p:nvSpPr>
          <p:cNvPr id="4" name="Text 1"/>
          <p:cNvSpPr/>
          <p:nvPr/>
        </p:nvSpPr>
        <p:spPr>
          <a:xfrm>
            <a:off x="541020" y="8044696"/>
            <a:ext cx="1818799" cy="227409"/>
          </a:xfrm>
          <a:prstGeom prst="rect">
            <a:avLst/>
          </a:prstGeom>
          <a:noFill/>
          <a:ln/>
        </p:spPr>
        <p:txBody>
          <a:bodyPr wrap="none" lIns="0" tIns="0" rIns="0" bIns="0" rtlCol="0" anchor="t"/>
          <a:lstStyle/>
          <a:p>
            <a:pPr marL="0" indent="0" algn="l">
              <a:lnSpc>
                <a:spcPts val="1750"/>
              </a:lnSpc>
              <a:buNone/>
            </a:pPr>
            <a:r>
              <a:rPr lang="en-US" sz="2000" dirty="0">
                <a:solidFill>
                  <a:srgbClr val="D73AD7"/>
                </a:solidFill>
                <a:latin typeface="Source Serif 4 Semi Bold" pitchFamily="34" charset="0"/>
                <a:ea typeface="Source Serif 4 Semi Bold" pitchFamily="34" charset="-122"/>
                <a:cs typeface="Source Serif 4 Semi Bold" pitchFamily="34" charset="-120"/>
              </a:rPr>
              <a:t>Nỗi Lo Cách Ly</a:t>
            </a:r>
            <a:endParaRPr lang="en-US" sz="2000" dirty="0"/>
          </a:p>
        </p:txBody>
      </p:sp>
      <p:sp>
        <p:nvSpPr>
          <p:cNvPr id="5" name="Text 2"/>
          <p:cNvSpPr/>
          <p:nvPr/>
        </p:nvSpPr>
        <p:spPr>
          <a:xfrm>
            <a:off x="541020" y="8426648"/>
            <a:ext cx="6585585" cy="494824"/>
          </a:xfrm>
          <a:prstGeom prst="rect">
            <a:avLst/>
          </a:prstGeom>
          <a:noFill/>
          <a:ln/>
        </p:spPr>
        <p:txBody>
          <a:bodyPr wrap="square" lIns="0" tIns="0" rIns="0" bIns="0" rtlCol="0" anchor="t"/>
          <a:lstStyle/>
          <a:p>
            <a:pPr marL="0" indent="0" algn="l">
              <a:lnSpc>
                <a:spcPts val="1900"/>
              </a:lnSpc>
              <a:buNone/>
            </a:pPr>
            <a:r>
              <a:rPr lang="en-US" sz="2000" dirty="0">
                <a:solidFill>
                  <a:srgbClr val="272525"/>
                </a:solidFill>
                <a:latin typeface="Source Sans 3" pitchFamily="34" charset="0"/>
                <a:ea typeface="Source Sans 3" pitchFamily="34" charset="-122"/>
                <a:cs typeface="Source Sans 3" pitchFamily="34" charset="-120"/>
              </a:rPr>
              <a:t>Sự hoành hành của COVID-19 khiến tôi ngần ngại đến bệnh viện lớn, sợ bị cách ly và ảnh hưởng đến công việc. Điều này đã làm chậm trễ quá trình chẩn đoán ban đầu.</a:t>
            </a:r>
            <a:endParaRPr lang="en-US" sz="2000" dirty="0"/>
          </a:p>
        </p:txBody>
      </p:sp>
      <p:pic>
        <p:nvPicPr>
          <p:cNvPr id="6" name="Image 1" descr="preencoded.png"/>
          <p:cNvPicPr>
            <a:picLocks noChangeAspect="1"/>
          </p:cNvPicPr>
          <p:nvPr/>
        </p:nvPicPr>
        <p:blipFill>
          <a:blip r:embed="rId4"/>
          <a:stretch>
            <a:fillRect/>
          </a:stretch>
        </p:blipFill>
        <p:spPr>
          <a:xfrm>
            <a:off x="7511415" y="1285280"/>
            <a:ext cx="6585585" cy="6585585"/>
          </a:xfrm>
          <a:prstGeom prst="rect">
            <a:avLst/>
          </a:prstGeom>
        </p:spPr>
      </p:pic>
      <p:sp>
        <p:nvSpPr>
          <p:cNvPr id="7" name="Text 3"/>
          <p:cNvSpPr/>
          <p:nvPr/>
        </p:nvSpPr>
        <p:spPr>
          <a:xfrm>
            <a:off x="7511415" y="8044696"/>
            <a:ext cx="1818799" cy="227409"/>
          </a:xfrm>
          <a:prstGeom prst="rect">
            <a:avLst/>
          </a:prstGeom>
          <a:noFill/>
          <a:ln/>
        </p:spPr>
        <p:txBody>
          <a:bodyPr wrap="none" lIns="0" tIns="0" rIns="0" bIns="0" rtlCol="0" anchor="t"/>
          <a:lstStyle/>
          <a:p>
            <a:pPr marL="0" indent="0" algn="l">
              <a:lnSpc>
                <a:spcPts val="1750"/>
              </a:lnSpc>
              <a:buNone/>
            </a:pPr>
            <a:r>
              <a:rPr lang="en-US" sz="2000" dirty="0">
                <a:solidFill>
                  <a:srgbClr val="D73AD7"/>
                </a:solidFill>
                <a:latin typeface="Source Serif 4 Semi Bold" pitchFamily="34" charset="0"/>
                <a:ea typeface="Source Serif 4 Semi Bold" pitchFamily="34" charset="-122"/>
                <a:cs typeface="Source Serif 4 Semi Bold" pitchFamily="34" charset="-120"/>
              </a:rPr>
              <a:t>Thiếu Hóa Chất</a:t>
            </a:r>
            <a:endParaRPr lang="en-US" sz="2000" dirty="0"/>
          </a:p>
        </p:txBody>
      </p:sp>
      <p:sp>
        <p:nvSpPr>
          <p:cNvPr id="8" name="Text 4"/>
          <p:cNvSpPr/>
          <p:nvPr/>
        </p:nvSpPr>
        <p:spPr>
          <a:xfrm>
            <a:off x="7511415" y="8426648"/>
            <a:ext cx="6585585" cy="742236"/>
          </a:xfrm>
          <a:prstGeom prst="rect">
            <a:avLst/>
          </a:prstGeom>
          <a:noFill/>
          <a:ln/>
        </p:spPr>
        <p:txBody>
          <a:bodyPr wrap="square" lIns="0" tIns="0" rIns="0" bIns="0" rtlCol="0" anchor="t"/>
          <a:lstStyle/>
          <a:p>
            <a:pPr marL="0" indent="0" algn="l">
              <a:lnSpc>
                <a:spcPts val="1900"/>
              </a:lnSpc>
              <a:buNone/>
            </a:pPr>
            <a:r>
              <a:rPr lang="en-US" sz="2000" dirty="0">
                <a:solidFill>
                  <a:srgbClr val="272525"/>
                </a:solidFill>
                <a:latin typeface="Source Sans 3" pitchFamily="34" charset="0"/>
                <a:ea typeface="Source Sans 3" pitchFamily="34" charset="-122"/>
                <a:cs typeface="Source Sans 3" pitchFamily="34" charset="-120"/>
              </a:rPr>
              <a:t>Ngay cả khi đã quyết tâm, xét nghiệm xạ hình tưới máu cơ tim cũng không thể thực hiện được vì "không có hóa chất", phản ánh những khó khăn của hệ thống y tế trong giai đoạn dịch bệnh căng thẳng.</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800070" y="996163"/>
            <a:ext cx="3030260" cy="351949"/>
          </a:xfrm>
          <a:prstGeom prst="rect">
            <a:avLst/>
          </a:prstGeom>
          <a:noFill/>
          <a:ln/>
        </p:spPr>
        <p:txBody>
          <a:bodyPr wrap="none" lIns="0" tIns="0" rIns="0" bIns="0" rtlCol="0" anchor="t"/>
          <a:lstStyle/>
          <a:p>
            <a:pPr marL="0" indent="0" algn="ctr">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Manh Mối Quan Trọng</a:t>
            </a:r>
            <a:endParaRPr lang="en-US" sz="2800" dirty="0"/>
          </a:p>
        </p:txBody>
      </p:sp>
      <p:sp>
        <p:nvSpPr>
          <p:cNvPr id="3" name="Text 1"/>
          <p:cNvSpPr/>
          <p:nvPr/>
        </p:nvSpPr>
        <p:spPr>
          <a:xfrm>
            <a:off x="2543234" y="1733025"/>
            <a:ext cx="9543812" cy="971550"/>
          </a:xfrm>
          <a:prstGeom prst="rect">
            <a:avLst/>
          </a:prstGeom>
          <a:noFill/>
          <a:ln/>
        </p:spPr>
        <p:txBody>
          <a:bodyPr wrap="none" lIns="0" tIns="0" rIns="0" bIns="0" rtlCol="0" anchor="t"/>
          <a:lstStyle/>
          <a:p>
            <a:pPr marL="0" indent="0" algn="ctr">
              <a:lnSpc>
                <a:spcPts val="7650"/>
              </a:lnSpc>
              <a:buNone/>
            </a:pPr>
            <a:r>
              <a:rPr lang="en-US" sz="6100" dirty="0">
                <a:solidFill>
                  <a:srgbClr val="000000"/>
                </a:solidFill>
                <a:latin typeface="Source Serif 4 Semi Bold" pitchFamily="34" charset="0"/>
                <a:ea typeface="Source Serif 4 Semi Bold" pitchFamily="34" charset="-122"/>
                <a:cs typeface="Source Serif 4 Semi Bold" pitchFamily="34" charset="-120"/>
              </a:rPr>
              <a:t>Đoạn Clip &amp; Sự Thức Tỉnh</a:t>
            </a:r>
            <a:endParaRPr lang="en-US" sz="6100" dirty="0"/>
          </a:p>
        </p:txBody>
      </p:sp>
      <p:sp>
        <p:nvSpPr>
          <p:cNvPr id="4" name="Shape 2"/>
          <p:cNvSpPr/>
          <p:nvPr/>
        </p:nvSpPr>
        <p:spPr>
          <a:xfrm>
            <a:off x="837724" y="3623429"/>
            <a:ext cx="12954952" cy="2904530"/>
          </a:xfrm>
          <a:prstGeom prst="roundRect">
            <a:avLst>
              <a:gd name="adj" fmla="val 3461"/>
            </a:avLst>
          </a:prstGeom>
          <a:solidFill>
            <a:srgbClr val="F4D4F7"/>
          </a:solidFill>
          <a:ln w="7620">
            <a:solidFill>
              <a:srgbClr val="DABADD"/>
            </a:solidFill>
            <a:prstDash val="solid"/>
          </a:ln>
        </p:spPr>
        <p:txBody>
          <a:bodyPr/>
          <a:lstStyle/>
          <a:p>
            <a:endParaRPr lang="vi-VN"/>
          </a:p>
        </p:txBody>
      </p:sp>
      <p:sp>
        <p:nvSpPr>
          <p:cNvPr id="5" name="Shape 3"/>
          <p:cNvSpPr/>
          <p:nvPr/>
        </p:nvSpPr>
        <p:spPr>
          <a:xfrm>
            <a:off x="845344" y="3631048"/>
            <a:ext cx="4313158" cy="3849325"/>
          </a:xfrm>
          <a:prstGeom prst="roundRect">
            <a:avLst>
              <a:gd name="adj" fmla="val 3480"/>
            </a:avLst>
          </a:prstGeom>
          <a:solidFill>
            <a:srgbClr val="F4D4F7"/>
          </a:solidFill>
          <a:ln/>
        </p:spPr>
        <p:txBody>
          <a:bodyPr/>
          <a:lstStyle/>
          <a:p>
            <a:endParaRPr lang="vi-VN"/>
          </a:p>
        </p:txBody>
      </p:sp>
      <p:sp>
        <p:nvSpPr>
          <p:cNvPr id="6" name="Text 4"/>
          <p:cNvSpPr/>
          <p:nvPr/>
        </p:nvSpPr>
        <p:spPr>
          <a:xfrm>
            <a:off x="1084659" y="3870365"/>
            <a:ext cx="2816185" cy="351949"/>
          </a:xfrm>
          <a:prstGeom prst="rect">
            <a:avLst/>
          </a:prstGeom>
          <a:noFill/>
          <a:ln/>
        </p:spPr>
        <p:txBody>
          <a:bodyPr wrap="none" lIns="0" tIns="0" rIns="0" bIns="0" rtlCol="0" anchor="t"/>
          <a:lstStyle/>
          <a:p>
            <a:pPr marL="0" indent="0" algn="l">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Clip An Ninh</a:t>
            </a:r>
            <a:endParaRPr lang="en-US" sz="2800" dirty="0"/>
          </a:p>
        </p:txBody>
      </p:sp>
      <p:sp>
        <p:nvSpPr>
          <p:cNvPr id="7" name="Text 5"/>
          <p:cNvSpPr/>
          <p:nvPr/>
        </p:nvSpPr>
        <p:spPr>
          <a:xfrm>
            <a:off x="1084659" y="4365903"/>
            <a:ext cx="3475434" cy="1532096"/>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Đoạn clip ghi lại cơn ngất là manh mối vô giá, giúp bác sĩ khai thác tiền sử bệnh và nhận ra các triệu chứng tương tự trước đó.</a:t>
            </a:r>
            <a:endParaRPr lang="en-US" sz="2400" dirty="0"/>
          </a:p>
        </p:txBody>
      </p:sp>
      <p:sp>
        <p:nvSpPr>
          <p:cNvPr id="8" name="Shape 6"/>
          <p:cNvSpPr/>
          <p:nvPr/>
        </p:nvSpPr>
        <p:spPr>
          <a:xfrm>
            <a:off x="5158502" y="3631049"/>
            <a:ext cx="4313277" cy="3841704"/>
          </a:xfrm>
          <a:prstGeom prst="rect">
            <a:avLst/>
          </a:prstGeom>
          <a:solidFill>
            <a:srgbClr val="F4D4F7"/>
          </a:solidFill>
          <a:ln/>
        </p:spPr>
        <p:txBody>
          <a:bodyPr/>
          <a:lstStyle/>
          <a:p>
            <a:endParaRPr lang="vi-VN"/>
          </a:p>
        </p:txBody>
      </p:sp>
      <p:sp>
        <p:nvSpPr>
          <p:cNvPr id="9" name="Shape 7"/>
          <p:cNvSpPr/>
          <p:nvPr/>
        </p:nvSpPr>
        <p:spPr>
          <a:xfrm>
            <a:off x="5158502" y="3631049"/>
            <a:ext cx="30480" cy="2889290"/>
          </a:xfrm>
          <a:prstGeom prst="roundRect">
            <a:avLst>
              <a:gd name="adj" fmla="val 329856"/>
            </a:avLst>
          </a:prstGeom>
          <a:solidFill>
            <a:srgbClr val="DABADD"/>
          </a:solidFill>
          <a:ln/>
        </p:spPr>
        <p:txBody>
          <a:bodyPr/>
          <a:lstStyle/>
          <a:p>
            <a:endParaRPr lang="vi-VN"/>
          </a:p>
        </p:txBody>
      </p:sp>
      <p:sp>
        <p:nvSpPr>
          <p:cNvPr id="10" name="Text 8"/>
          <p:cNvSpPr/>
          <p:nvPr/>
        </p:nvSpPr>
        <p:spPr>
          <a:xfrm>
            <a:off x="5756910" y="3870365"/>
            <a:ext cx="2816185" cy="351949"/>
          </a:xfrm>
          <a:prstGeom prst="rect">
            <a:avLst/>
          </a:prstGeom>
          <a:noFill/>
          <a:ln/>
        </p:spPr>
        <p:txBody>
          <a:bodyPr wrap="none" lIns="0" tIns="0" rIns="0" bIns="0" rtlCol="0" anchor="t"/>
          <a:lstStyle/>
          <a:p>
            <a:pPr marL="0" indent="0" algn="l">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Từ Bỏ Rượu Bia</a:t>
            </a:r>
            <a:endParaRPr lang="en-US" sz="2800" dirty="0"/>
          </a:p>
        </p:txBody>
      </p:sp>
      <p:sp>
        <p:nvSpPr>
          <p:cNvPr id="11" name="Text 9"/>
          <p:cNvSpPr/>
          <p:nvPr/>
        </p:nvSpPr>
        <p:spPr>
          <a:xfrm>
            <a:off x="5756910" y="4365903"/>
            <a:ext cx="3116461" cy="1915120"/>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Nhận ra sức khỏe là trên hết, tôi đã quyết định không uống một giọt rượu bia nào kể từ ngày đó, một bước ngoặt quan trọng trong lối sống.</a:t>
            </a:r>
            <a:endParaRPr lang="en-US" sz="2400" dirty="0"/>
          </a:p>
        </p:txBody>
      </p:sp>
      <p:sp>
        <p:nvSpPr>
          <p:cNvPr id="12" name="Shape 10"/>
          <p:cNvSpPr/>
          <p:nvPr/>
        </p:nvSpPr>
        <p:spPr>
          <a:xfrm>
            <a:off x="9471779" y="3631049"/>
            <a:ext cx="4313277" cy="3841704"/>
          </a:xfrm>
          <a:prstGeom prst="rect">
            <a:avLst/>
          </a:prstGeom>
          <a:solidFill>
            <a:srgbClr val="F4D4F7"/>
          </a:solidFill>
          <a:ln/>
        </p:spPr>
        <p:txBody>
          <a:bodyPr/>
          <a:lstStyle/>
          <a:p>
            <a:endParaRPr lang="vi-VN"/>
          </a:p>
        </p:txBody>
      </p:sp>
      <p:sp>
        <p:nvSpPr>
          <p:cNvPr id="13" name="Shape 11"/>
          <p:cNvSpPr/>
          <p:nvPr/>
        </p:nvSpPr>
        <p:spPr>
          <a:xfrm>
            <a:off x="9471779" y="3631049"/>
            <a:ext cx="30480" cy="2889290"/>
          </a:xfrm>
          <a:prstGeom prst="roundRect">
            <a:avLst>
              <a:gd name="adj" fmla="val 329856"/>
            </a:avLst>
          </a:prstGeom>
          <a:solidFill>
            <a:srgbClr val="DABADD"/>
          </a:solidFill>
          <a:ln/>
        </p:spPr>
        <p:txBody>
          <a:bodyPr/>
          <a:lstStyle/>
          <a:p>
            <a:endParaRPr lang="vi-VN"/>
          </a:p>
        </p:txBody>
      </p:sp>
      <p:sp>
        <p:nvSpPr>
          <p:cNvPr id="14" name="Text 12"/>
          <p:cNvSpPr/>
          <p:nvPr/>
        </p:nvSpPr>
        <p:spPr>
          <a:xfrm>
            <a:off x="10070187" y="3870365"/>
            <a:ext cx="2816185" cy="351949"/>
          </a:xfrm>
          <a:prstGeom prst="rect">
            <a:avLst/>
          </a:prstGeom>
          <a:noFill/>
          <a:ln/>
        </p:spPr>
        <p:txBody>
          <a:bodyPr wrap="none" lIns="0" tIns="0" rIns="0" bIns="0" rtlCol="0" anchor="t"/>
          <a:lstStyle/>
          <a:p>
            <a:pPr marL="0" indent="0" algn="l">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Nghỉ Việc</a:t>
            </a:r>
            <a:endParaRPr lang="en-US" sz="2800" dirty="0"/>
          </a:p>
        </p:txBody>
      </p:sp>
      <p:sp>
        <p:nvSpPr>
          <p:cNvPr id="15" name="Text 13"/>
          <p:cNvSpPr/>
          <p:nvPr/>
        </p:nvSpPr>
        <p:spPr>
          <a:xfrm>
            <a:off x="10070187" y="4365903"/>
            <a:ext cx="3475553" cy="1915120"/>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Để toàn tâm chữa bệnh, tôi đưa ra quyết định táo bạo: nghỉ việc. Sức khỏe và tính mạng được đặt lên hàng đầu, vượt lên trên địa vị và tiền bạc.</a:t>
            </a:r>
            <a:endParaRPr lang="en-US" sz="2400" dirty="0"/>
          </a:p>
        </p:txBody>
      </p:sp>
      <p:sp>
        <p:nvSpPr>
          <p:cNvPr id="16" name="Shape 14"/>
          <p:cNvSpPr/>
          <p:nvPr/>
        </p:nvSpPr>
        <p:spPr>
          <a:xfrm>
            <a:off x="4859298" y="4776430"/>
            <a:ext cx="598408" cy="598408"/>
          </a:xfrm>
          <a:prstGeom prst="roundRect">
            <a:avLst>
              <a:gd name="adj" fmla="val 16801"/>
            </a:avLst>
          </a:prstGeom>
          <a:solidFill>
            <a:srgbClr val="D75BE2">
              <a:alpha val="95000"/>
            </a:srgbClr>
          </a:solidFill>
          <a:ln w="30480">
            <a:solidFill>
              <a:srgbClr val="DABADD"/>
            </a:solidFill>
            <a:prstDash val="solid"/>
          </a:ln>
        </p:spPr>
        <p:txBody>
          <a:bodyPr/>
          <a:lstStyle/>
          <a:p>
            <a:endParaRPr lang="vi-VN"/>
          </a:p>
        </p:txBody>
      </p:sp>
      <p:pic>
        <p:nvPicPr>
          <p:cNvPr id="17" name="Image 0" descr="preencoded.png"/>
          <p:cNvPicPr>
            <a:picLocks noChangeAspect="1"/>
          </p:cNvPicPr>
          <p:nvPr/>
        </p:nvPicPr>
        <p:blipFill>
          <a:blip r:embed="rId3"/>
          <a:stretch>
            <a:fillRect/>
          </a:stretch>
        </p:blipFill>
        <p:spPr>
          <a:xfrm>
            <a:off x="5008840" y="4888587"/>
            <a:ext cx="299204" cy="373975"/>
          </a:xfrm>
          <a:prstGeom prst="rect">
            <a:avLst/>
          </a:prstGeom>
        </p:spPr>
      </p:pic>
      <p:sp>
        <p:nvSpPr>
          <p:cNvPr id="18" name="Shape 15"/>
          <p:cNvSpPr/>
          <p:nvPr/>
        </p:nvSpPr>
        <p:spPr>
          <a:xfrm>
            <a:off x="9172575" y="4776430"/>
            <a:ext cx="598408" cy="598408"/>
          </a:xfrm>
          <a:prstGeom prst="roundRect">
            <a:avLst>
              <a:gd name="adj" fmla="val 16801"/>
            </a:avLst>
          </a:prstGeom>
          <a:solidFill>
            <a:srgbClr val="D75BE2">
              <a:alpha val="95000"/>
            </a:srgbClr>
          </a:solidFill>
          <a:ln w="30480">
            <a:solidFill>
              <a:srgbClr val="DABADD"/>
            </a:solidFill>
            <a:prstDash val="solid"/>
          </a:ln>
        </p:spPr>
        <p:txBody>
          <a:bodyPr/>
          <a:lstStyle/>
          <a:p>
            <a:endParaRPr lang="vi-VN"/>
          </a:p>
        </p:txBody>
      </p:sp>
      <p:pic>
        <p:nvPicPr>
          <p:cNvPr id="19" name="Image 1" descr="preencoded.png"/>
          <p:cNvPicPr>
            <a:picLocks noChangeAspect="1"/>
          </p:cNvPicPr>
          <p:nvPr/>
        </p:nvPicPr>
        <p:blipFill>
          <a:blip r:embed="rId4"/>
          <a:stretch>
            <a:fillRect/>
          </a:stretch>
        </p:blipFill>
        <p:spPr>
          <a:xfrm>
            <a:off x="9322118" y="4888587"/>
            <a:ext cx="299204" cy="3739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898327"/>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Lựa Chọn Sức Khỏe</a:t>
            </a:r>
            <a:endParaRPr lang="en-US" sz="4400" dirty="0"/>
          </a:p>
        </p:txBody>
      </p:sp>
      <p:sp>
        <p:nvSpPr>
          <p:cNvPr id="3" name="Text 1"/>
          <p:cNvSpPr/>
          <p:nvPr/>
        </p:nvSpPr>
        <p:spPr>
          <a:xfrm>
            <a:off x="837724" y="1976566"/>
            <a:ext cx="7539395" cy="1149072"/>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Sau nhiều lần khám nhưng vẫn không rõ nguyên nhân, đến giữa năm 2023, tôi không đi khám bệnh viện nữa mà chỉ uống thuốc theo toa của Bệnh viện Tim Tâm Đức.</a:t>
            </a:r>
            <a:endParaRPr lang="en-US" sz="2400" dirty="0"/>
          </a:p>
        </p:txBody>
      </p:sp>
      <p:sp>
        <p:nvSpPr>
          <p:cNvPr id="4" name="Text 2"/>
          <p:cNvSpPr/>
          <p:nvPr/>
        </p:nvSpPr>
        <p:spPr>
          <a:xfrm>
            <a:off x="837724" y="3348752"/>
            <a:ext cx="7539395" cy="766048"/>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Quan trọng hơn, tôi tập trung vào việc duy trì một lối sống lành mạnh: không rượu bia và tập thể dục điều độ.</a:t>
            </a:r>
            <a:endParaRPr lang="en-US" sz="2400" dirty="0"/>
          </a:p>
        </p:txBody>
      </p:sp>
      <p:sp>
        <p:nvSpPr>
          <p:cNvPr id="5" name="Text 3"/>
          <p:cNvSpPr/>
          <p:nvPr/>
        </p:nvSpPr>
        <p:spPr>
          <a:xfrm>
            <a:off x="837724" y="4337914"/>
            <a:ext cx="7539395" cy="766048"/>
          </a:xfrm>
          <a:prstGeom prst="rect">
            <a:avLst/>
          </a:prstGeom>
          <a:noFill/>
          <a:ln/>
        </p:spPr>
        <p:txBody>
          <a:bodyPr wrap="square" lIns="0" tIns="0" rIns="0" bIns="0" rtlCol="0" anchor="t"/>
          <a:lstStyle/>
          <a:p>
            <a:pPr marL="0" indent="0" algn="l">
              <a:lnSpc>
                <a:spcPts val="3000"/>
              </a:lnSpc>
              <a:buNone/>
            </a:pPr>
            <a:r>
              <a:rPr lang="en-US" sz="2400" dirty="0">
                <a:solidFill>
                  <a:srgbClr val="272525"/>
                </a:solidFill>
                <a:latin typeface="Source Sans 3" pitchFamily="34" charset="0"/>
                <a:ea typeface="Source Sans 3" pitchFamily="34" charset="-122"/>
                <a:cs typeface="Source Sans 3" pitchFamily="34" charset="-120"/>
              </a:rPr>
              <a:t>Kết quả là sức khỏe của tôi cải thiện đáng kể cho đến bây giờ. Điều này minh chứng cho sức mạnh của sự thay đổi lối sống chủ động.</a:t>
            </a:r>
            <a:endParaRPr lang="en-US" sz="2400" dirty="0"/>
          </a:p>
        </p:txBody>
      </p:sp>
      <p:pic>
        <p:nvPicPr>
          <p:cNvPr id="6" name="Image 0" descr="preencoded.png"/>
          <p:cNvPicPr>
            <a:picLocks noChangeAspect="1"/>
          </p:cNvPicPr>
          <p:nvPr/>
        </p:nvPicPr>
        <p:blipFill>
          <a:blip r:embed="rId3"/>
          <a:stretch>
            <a:fillRect/>
          </a:stretch>
        </p:blipFill>
        <p:spPr>
          <a:xfrm>
            <a:off x="8968621" y="2230517"/>
            <a:ext cx="4831556" cy="48315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847755" y="1792486"/>
            <a:ext cx="2934891" cy="351949"/>
          </a:xfrm>
          <a:prstGeom prst="rect">
            <a:avLst/>
          </a:prstGeom>
          <a:noFill/>
          <a:ln/>
        </p:spPr>
        <p:txBody>
          <a:bodyPr wrap="none" lIns="0" tIns="0" rIns="0" bIns="0" rtlCol="0" anchor="t"/>
          <a:lstStyle/>
          <a:p>
            <a:pPr marL="0" indent="0" algn="ctr">
              <a:lnSpc>
                <a:spcPts val="2750"/>
              </a:lnSpc>
              <a:buNone/>
            </a:pPr>
            <a:r>
              <a:rPr lang="en-US" sz="2800" dirty="0">
                <a:solidFill>
                  <a:srgbClr val="000000"/>
                </a:solidFill>
                <a:latin typeface="Source Serif 4 Semi Bold" pitchFamily="34" charset="0"/>
                <a:ea typeface="Source Serif 4 Semi Bold" pitchFamily="34" charset="-122"/>
                <a:cs typeface="Source Serif 4 Semi Bold" pitchFamily="34" charset="-120"/>
              </a:rPr>
              <a:t>Bài Học Từ Cuộc Sống</a:t>
            </a:r>
            <a:endParaRPr lang="en-US" sz="2800" dirty="0"/>
          </a:p>
        </p:txBody>
      </p:sp>
      <p:sp>
        <p:nvSpPr>
          <p:cNvPr id="3" name="Text 1"/>
          <p:cNvSpPr/>
          <p:nvPr/>
        </p:nvSpPr>
        <p:spPr>
          <a:xfrm>
            <a:off x="3223736" y="2383750"/>
            <a:ext cx="8182808" cy="971550"/>
          </a:xfrm>
          <a:prstGeom prst="rect">
            <a:avLst/>
          </a:prstGeom>
          <a:noFill/>
          <a:ln/>
        </p:spPr>
        <p:txBody>
          <a:bodyPr wrap="none" lIns="0" tIns="0" rIns="0" bIns="0" rtlCol="0" anchor="t"/>
          <a:lstStyle/>
          <a:p>
            <a:pPr marL="0" indent="0" algn="ctr">
              <a:lnSpc>
                <a:spcPts val="7650"/>
              </a:lnSpc>
              <a:buNone/>
            </a:pPr>
            <a:r>
              <a:rPr lang="en-US" sz="6100" dirty="0">
                <a:solidFill>
                  <a:srgbClr val="000000"/>
                </a:solidFill>
                <a:latin typeface="Source Serif 4 Semi Bold" pitchFamily="34" charset="0"/>
                <a:ea typeface="Source Serif 4 Semi Bold" pitchFamily="34" charset="-122"/>
                <a:cs typeface="Source Serif 4 Semi Bold" pitchFamily="34" charset="-120"/>
              </a:rPr>
              <a:t>Sự Lựa Chọn Thay Đổi</a:t>
            </a:r>
            <a:endParaRPr lang="en-US" sz="6100" dirty="0"/>
          </a:p>
        </p:txBody>
      </p:sp>
      <p:sp>
        <p:nvSpPr>
          <p:cNvPr id="4" name="Text 2"/>
          <p:cNvSpPr/>
          <p:nvPr/>
        </p:nvSpPr>
        <p:spPr>
          <a:xfrm>
            <a:off x="1196697" y="3983474"/>
            <a:ext cx="12595979" cy="766048"/>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Source Sans 3" pitchFamily="34" charset="0"/>
                <a:ea typeface="Source Sans 3" pitchFamily="34" charset="-122"/>
                <a:cs typeface="Source Sans 3" pitchFamily="34" charset="-120"/>
              </a:rPr>
              <a:t>"Mình suy nghĩ rất nhiều là chọn sức khỏe, tính mạng hay địa vị tiền bạc, cái nào cũng cần, cũng quí nhưng </a:t>
            </a:r>
            <a:r>
              <a:rPr lang="en-US" sz="2400" b="1" dirty="0">
                <a:solidFill>
                  <a:srgbClr val="000000"/>
                </a:solidFill>
                <a:latin typeface="Source Sans 3" pitchFamily="34" charset="0"/>
                <a:ea typeface="Source Sans 3" pitchFamily="34" charset="-122"/>
                <a:cs typeface="Source Sans 3" pitchFamily="34" charset="-120"/>
              </a:rPr>
              <a:t>sức khỏe là trên hết</a:t>
            </a:r>
            <a:r>
              <a:rPr lang="en-US" sz="2400" dirty="0">
                <a:solidFill>
                  <a:srgbClr val="000000"/>
                </a:solidFill>
                <a:latin typeface="Source Sans 3" pitchFamily="34" charset="0"/>
                <a:ea typeface="Source Sans 3" pitchFamily="34" charset="-122"/>
                <a:cs typeface="Source Sans 3" pitchFamily="34" charset="-120"/>
              </a:rPr>
              <a:t> và quyết định nghỉ việc."</a:t>
            </a:r>
            <a:endParaRPr lang="en-US" sz="2400" dirty="0"/>
          </a:p>
        </p:txBody>
      </p:sp>
      <p:sp>
        <p:nvSpPr>
          <p:cNvPr id="5" name="Shape 3"/>
          <p:cNvSpPr/>
          <p:nvPr/>
        </p:nvSpPr>
        <p:spPr>
          <a:xfrm>
            <a:off x="837724" y="3714274"/>
            <a:ext cx="30480" cy="1304449"/>
          </a:xfrm>
          <a:prstGeom prst="rect">
            <a:avLst/>
          </a:prstGeom>
          <a:solidFill>
            <a:srgbClr val="D75BE2"/>
          </a:solidFill>
          <a:ln/>
        </p:spPr>
        <p:txBody>
          <a:bodyPr/>
          <a:lstStyle/>
          <a:p>
            <a:endParaRPr lang="vi-VN"/>
          </a:p>
        </p:txBody>
      </p:sp>
      <p:sp>
        <p:nvSpPr>
          <p:cNvPr id="6" name="Text 4"/>
          <p:cNvSpPr/>
          <p:nvPr/>
        </p:nvSpPr>
        <p:spPr>
          <a:xfrm>
            <a:off x="837724" y="5287923"/>
            <a:ext cx="12954952" cy="1149072"/>
          </a:xfrm>
          <a:prstGeom prst="rect">
            <a:avLst/>
          </a:prstGeom>
          <a:noFill/>
          <a:ln/>
        </p:spPr>
        <p:txBody>
          <a:bodyPr wrap="square" lIns="0" tIns="0" rIns="0" bIns="0" rtlCol="0" anchor="t"/>
          <a:lstStyle/>
          <a:p>
            <a:pPr marL="0" indent="0" algn="ctr">
              <a:lnSpc>
                <a:spcPts val="3000"/>
              </a:lnSpc>
              <a:buNone/>
            </a:pPr>
            <a:r>
              <a:rPr lang="en-US" sz="2400" dirty="0">
                <a:solidFill>
                  <a:srgbClr val="000000"/>
                </a:solidFill>
                <a:latin typeface="Source Sans 3" pitchFamily="34" charset="0"/>
                <a:ea typeface="Source Sans 3" pitchFamily="34" charset="-122"/>
                <a:cs typeface="Source Sans 3" pitchFamily="34" charset="-120"/>
              </a:rPr>
              <a:t>Câu chuyện của tôi là minh chứng sống động cho những cảnh báo về tác động của lối sống hiện đại đến sức khỏe. Tôi tâm đắc bài báo "Những yếu tố dẫn đến tử vong do đột tử, đột quỵ" của Bác sĩ Trần Văn Phúc, điều này càng củng cố thêm niềm tin vào quyết định thay đổi lối sống của mình.</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315200" y="634067"/>
            <a:ext cx="5764649" cy="704017"/>
          </a:xfrm>
          <a:prstGeom prst="rect">
            <a:avLst/>
          </a:prstGeom>
          <a:noFill/>
          <a:ln/>
        </p:spPr>
        <p:txBody>
          <a:bodyPr wrap="none" lIns="0" tIns="0" rIns="0" bIns="0" rtlCol="0" anchor="t"/>
          <a:lstStyle/>
          <a:p>
            <a:pPr marL="0" indent="0" algn="ctr">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Thông Điệp Mang Lại</a:t>
            </a:r>
            <a:endParaRPr lang="en-US" sz="4400" dirty="0"/>
          </a:p>
        </p:txBody>
      </p:sp>
      <p:sp>
        <p:nvSpPr>
          <p:cNvPr id="4" name="Shape 1"/>
          <p:cNvSpPr/>
          <p:nvPr/>
        </p:nvSpPr>
        <p:spPr>
          <a:xfrm>
            <a:off x="6401856" y="1608676"/>
            <a:ext cx="538520" cy="538520"/>
          </a:xfrm>
          <a:prstGeom prst="roundRect">
            <a:avLst>
              <a:gd name="adj" fmla="val 18670"/>
            </a:avLst>
          </a:prstGeom>
          <a:solidFill>
            <a:srgbClr val="F4D4F7"/>
          </a:solidFill>
          <a:ln w="7620">
            <a:solidFill>
              <a:srgbClr val="DABADD"/>
            </a:solidFill>
            <a:prstDash val="solid"/>
          </a:ln>
        </p:spPr>
        <p:txBody>
          <a:bodyPr/>
          <a:lstStyle/>
          <a:p>
            <a:endParaRPr lang="vi-VN"/>
          </a:p>
        </p:txBody>
      </p:sp>
      <p:sp>
        <p:nvSpPr>
          <p:cNvPr id="5" name="Text 2"/>
          <p:cNvSpPr/>
          <p:nvPr/>
        </p:nvSpPr>
        <p:spPr>
          <a:xfrm>
            <a:off x="7101959" y="1666042"/>
            <a:ext cx="6690717" cy="766048"/>
          </a:xfrm>
          <a:prstGeom prst="rect">
            <a:avLst/>
          </a:prstGeom>
          <a:noFill/>
          <a:ln/>
        </p:spPr>
        <p:txBody>
          <a:bodyPr wrap="square" lIns="0" tIns="0" rIns="0" bIns="0" rtlCol="0" anchor="t"/>
          <a:lstStyle/>
          <a:p>
            <a:pPr marL="0" indent="0" algn="l">
              <a:lnSpc>
                <a:spcPts val="3000"/>
              </a:lnSpc>
              <a:buNone/>
            </a:pPr>
            <a:r>
              <a:rPr lang="en-US" sz="2400" b="1" dirty="0">
                <a:solidFill>
                  <a:srgbClr val="272525"/>
                </a:solidFill>
                <a:latin typeface="Source Sans 3" pitchFamily="34" charset="0"/>
                <a:ea typeface="Source Sans 3" pitchFamily="34" charset="-122"/>
                <a:cs typeface="Source Sans 3" pitchFamily="34" charset="-120"/>
              </a:rPr>
              <a:t>Lắng Nghe Cơ Thể:</a:t>
            </a:r>
            <a:r>
              <a:rPr lang="en-US" sz="2400" dirty="0">
                <a:solidFill>
                  <a:srgbClr val="272525"/>
                </a:solidFill>
                <a:latin typeface="Source Sans 3" pitchFamily="34" charset="0"/>
                <a:ea typeface="Source Sans 3" pitchFamily="34" charset="-122"/>
                <a:cs typeface="Source Sans 3" pitchFamily="34" charset="-120"/>
              </a:rPr>
              <a:t> Đừng bỏ qua những dấu hiệu nhỏ, dù là thoáng qua, vì chúng có thể là lời cảnh báo sớm của cơ thể.</a:t>
            </a:r>
            <a:endParaRPr lang="en-US" sz="2400" dirty="0"/>
          </a:p>
        </p:txBody>
      </p:sp>
      <p:sp>
        <p:nvSpPr>
          <p:cNvPr id="6" name="Shape 3"/>
          <p:cNvSpPr/>
          <p:nvPr/>
        </p:nvSpPr>
        <p:spPr>
          <a:xfrm>
            <a:off x="6324124" y="2851004"/>
            <a:ext cx="538520" cy="538520"/>
          </a:xfrm>
          <a:prstGeom prst="roundRect">
            <a:avLst>
              <a:gd name="adj" fmla="val 42595"/>
            </a:avLst>
          </a:prstGeom>
          <a:solidFill>
            <a:srgbClr val="F4D4F7"/>
          </a:solidFill>
          <a:ln w="7620">
            <a:solidFill>
              <a:srgbClr val="DABADD"/>
            </a:solidFill>
            <a:prstDash val="solid"/>
          </a:ln>
        </p:spPr>
        <p:txBody>
          <a:bodyPr/>
          <a:lstStyle/>
          <a:p>
            <a:endParaRPr lang="vi-VN"/>
          </a:p>
        </p:txBody>
      </p:sp>
      <p:sp>
        <p:nvSpPr>
          <p:cNvPr id="7" name="Text 4"/>
          <p:cNvSpPr/>
          <p:nvPr/>
        </p:nvSpPr>
        <p:spPr>
          <a:xfrm>
            <a:off x="7315200" y="2911852"/>
            <a:ext cx="6690717" cy="766048"/>
          </a:xfrm>
          <a:prstGeom prst="rect">
            <a:avLst/>
          </a:prstGeom>
          <a:noFill/>
          <a:ln/>
        </p:spPr>
        <p:txBody>
          <a:bodyPr wrap="square" lIns="0" tIns="0" rIns="0" bIns="0" rtlCol="0" anchor="t"/>
          <a:lstStyle/>
          <a:p>
            <a:pPr marL="0" indent="0" algn="l">
              <a:lnSpc>
                <a:spcPts val="3000"/>
              </a:lnSpc>
              <a:buNone/>
            </a:pPr>
            <a:r>
              <a:rPr lang="en-US" sz="2400" b="1" dirty="0">
                <a:solidFill>
                  <a:srgbClr val="272525"/>
                </a:solidFill>
                <a:latin typeface="Source Sans 3" pitchFamily="34" charset="0"/>
                <a:ea typeface="Source Sans 3" pitchFamily="34" charset="-122"/>
                <a:cs typeface="Source Sans 3" pitchFamily="34" charset="-120"/>
              </a:rPr>
              <a:t>Kiểm Tra Định Kỳ:</a:t>
            </a:r>
            <a:r>
              <a:rPr lang="en-US" sz="2400" dirty="0">
                <a:solidFill>
                  <a:srgbClr val="272525"/>
                </a:solidFill>
                <a:latin typeface="Source Sans 3" pitchFamily="34" charset="0"/>
                <a:ea typeface="Source Sans 3" pitchFamily="34" charset="-122"/>
                <a:cs typeface="Source Sans 3" pitchFamily="34" charset="-120"/>
              </a:rPr>
              <a:t> Ưu tiên kiểm tra sức khỏe tổng quát và chuyên sâu định kỳ, đặc biệt khi có tiền sử hoặc triệu chứng bất thường.</a:t>
            </a:r>
            <a:endParaRPr lang="en-US" sz="2400" dirty="0"/>
          </a:p>
        </p:txBody>
      </p:sp>
      <p:sp>
        <p:nvSpPr>
          <p:cNvPr id="8" name="Shape 5"/>
          <p:cNvSpPr/>
          <p:nvPr/>
        </p:nvSpPr>
        <p:spPr>
          <a:xfrm>
            <a:off x="6324124" y="4234398"/>
            <a:ext cx="538520" cy="538520"/>
          </a:xfrm>
          <a:prstGeom prst="roundRect">
            <a:avLst>
              <a:gd name="adj" fmla="val 35759"/>
            </a:avLst>
          </a:prstGeom>
          <a:solidFill>
            <a:srgbClr val="F4D4F7"/>
          </a:solidFill>
          <a:ln w="7620">
            <a:solidFill>
              <a:srgbClr val="DABADD"/>
            </a:solidFill>
            <a:prstDash val="solid"/>
          </a:ln>
        </p:spPr>
        <p:txBody>
          <a:bodyPr/>
          <a:lstStyle/>
          <a:p>
            <a:endParaRPr lang="vi-VN"/>
          </a:p>
        </p:txBody>
      </p:sp>
      <p:sp>
        <p:nvSpPr>
          <p:cNvPr id="9" name="Text 6"/>
          <p:cNvSpPr/>
          <p:nvPr/>
        </p:nvSpPr>
        <p:spPr>
          <a:xfrm>
            <a:off x="7101959" y="4234398"/>
            <a:ext cx="6690717" cy="1149072"/>
          </a:xfrm>
          <a:prstGeom prst="rect">
            <a:avLst/>
          </a:prstGeom>
          <a:noFill/>
          <a:ln/>
        </p:spPr>
        <p:txBody>
          <a:bodyPr wrap="square" lIns="0" tIns="0" rIns="0" bIns="0" rtlCol="0" anchor="t"/>
          <a:lstStyle/>
          <a:p>
            <a:pPr marL="0" indent="0" algn="l">
              <a:lnSpc>
                <a:spcPts val="3000"/>
              </a:lnSpc>
              <a:buNone/>
            </a:pPr>
            <a:r>
              <a:rPr lang="en-US" sz="2400" b="1" dirty="0">
                <a:solidFill>
                  <a:srgbClr val="272525"/>
                </a:solidFill>
                <a:latin typeface="Source Sans 3" pitchFamily="34" charset="0"/>
                <a:ea typeface="Source Sans 3" pitchFamily="34" charset="-122"/>
                <a:cs typeface="Source Sans 3" pitchFamily="34" charset="-120"/>
              </a:rPr>
              <a:t>Thay Đổi Lối Sống:</a:t>
            </a:r>
            <a:r>
              <a:rPr lang="en-US" sz="2400" dirty="0">
                <a:solidFill>
                  <a:srgbClr val="272525"/>
                </a:solidFill>
                <a:latin typeface="Source Sans 3" pitchFamily="34" charset="0"/>
                <a:ea typeface="Source Sans 3" pitchFamily="34" charset="-122"/>
                <a:cs typeface="Source Sans 3" pitchFamily="34" charset="-120"/>
              </a:rPr>
              <a:t> Giảm thiểu rượu bia, tập thể dục đều đặn, và xây dựng chế độ ăn uống lành mạnh là nền tảng cho trái tim khỏe mạnh.</a:t>
            </a:r>
            <a:endParaRPr lang="en-US" sz="2400" dirty="0"/>
          </a:p>
        </p:txBody>
      </p:sp>
      <p:sp>
        <p:nvSpPr>
          <p:cNvPr id="10" name="Shape 7"/>
          <p:cNvSpPr/>
          <p:nvPr/>
        </p:nvSpPr>
        <p:spPr>
          <a:xfrm>
            <a:off x="6324124" y="5642014"/>
            <a:ext cx="538520" cy="538520"/>
          </a:xfrm>
          <a:prstGeom prst="roundRect">
            <a:avLst>
              <a:gd name="adj" fmla="val 4999"/>
            </a:avLst>
          </a:prstGeom>
          <a:solidFill>
            <a:srgbClr val="F4D4F7"/>
          </a:solidFill>
          <a:ln w="7620">
            <a:solidFill>
              <a:srgbClr val="DABADD"/>
            </a:solidFill>
            <a:prstDash val="solid"/>
          </a:ln>
        </p:spPr>
        <p:txBody>
          <a:bodyPr/>
          <a:lstStyle/>
          <a:p>
            <a:endParaRPr lang="vi-VN"/>
          </a:p>
        </p:txBody>
      </p:sp>
      <p:sp>
        <p:nvSpPr>
          <p:cNvPr id="11" name="Text 8"/>
          <p:cNvSpPr/>
          <p:nvPr/>
        </p:nvSpPr>
        <p:spPr>
          <a:xfrm>
            <a:off x="7101958" y="5633680"/>
            <a:ext cx="6690717" cy="766048"/>
          </a:xfrm>
          <a:prstGeom prst="rect">
            <a:avLst/>
          </a:prstGeom>
          <a:noFill/>
          <a:ln/>
        </p:spPr>
        <p:txBody>
          <a:bodyPr wrap="square" lIns="0" tIns="0" rIns="0" bIns="0" rtlCol="0" anchor="t"/>
          <a:lstStyle/>
          <a:p>
            <a:pPr marL="0" indent="0" algn="l">
              <a:lnSpc>
                <a:spcPts val="3000"/>
              </a:lnSpc>
              <a:buNone/>
            </a:pPr>
            <a:r>
              <a:rPr lang="en-US" sz="2400" b="1" dirty="0">
                <a:solidFill>
                  <a:srgbClr val="272525"/>
                </a:solidFill>
                <a:latin typeface="Source Sans 3" pitchFamily="34" charset="0"/>
                <a:ea typeface="Source Sans 3" pitchFamily="34" charset="-122"/>
                <a:cs typeface="Source Sans 3" pitchFamily="34" charset="-120"/>
              </a:rPr>
              <a:t>Sức Khỏe Là Vàng:</a:t>
            </a:r>
            <a:r>
              <a:rPr lang="en-US" sz="2400" dirty="0">
                <a:solidFill>
                  <a:srgbClr val="272525"/>
                </a:solidFill>
                <a:latin typeface="Source Sans 3" pitchFamily="34" charset="0"/>
                <a:ea typeface="Source Sans 3" pitchFamily="34" charset="-122"/>
                <a:cs typeface="Source Sans 3" pitchFamily="34" charset="-120"/>
              </a:rPr>
              <a:t> Luôn đặt sức khỏe và tính mạng lên hàng đầu, dù đối mặt với áp lực công việc hay tài chính.</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Tùy chỉnh</PresentationFormat>
  <Paragraphs>0</Paragraphs>
  <Slides>10</Slides>
  <Notes>10</Notes>
  <HiddenSlides>0</HiddenSlides>
  <MMClips>0</MMClips>
  <ScaleCrop>false</ScaleCrop>
  <HeadingPairs>
    <vt:vector size="4" baseType="variant">
      <vt:variant>
        <vt:lpstr>Chủ đề</vt:lpstr>
      </vt:variant>
      <vt:variant>
        <vt:i4>1</vt:i4>
      </vt:variant>
      <vt:variant>
        <vt:lpstr>Tiêu đề Bản chiếu</vt:lpstr>
      </vt:variant>
      <vt:variant>
        <vt:i4>10</vt:i4>
      </vt:variant>
    </vt:vector>
  </HeadingPairs>
  <TitlesOfParts>
    <vt:vector size="11"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
  <dc:creator/>
  <cp:lastModifiedBy>Huê DQ Port</cp:lastModifiedBy>
  <cp:revision>5</cp:revision>
  <dcterms:created xsi:type="dcterms:W3CDTF">2025-08-09T09:39:49Z</dcterms:created>
  <dcterms:modified xsi:type="dcterms:W3CDTF">2025-08-15T15:04:21Z</dcterms:modified>
</cp:coreProperties>
</file>